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29" autoAdjust="0"/>
    <p:restoredTop sz="94660"/>
  </p:normalViewPr>
  <p:slideViewPr>
    <p:cSldViewPr snapToGrid="0">
      <p:cViewPr>
        <p:scale>
          <a:sx n="62" d="100"/>
          <a:sy n="62" d="100"/>
        </p:scale>
        <p:origin x="-978" y="-32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984502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465382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563685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pPr/>
              <a:t>4/26/2018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ext uri="{BB962C8B-B14F-4D97-AF65-F5344CB8AC3E}">
        <p14:creationId xmlns:p14="http://schemas.microsoft.com/office/powerpoint/2010/main" xmlns="" val="2090373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464444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252515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859086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pPr/>
              <a:t>4/26/2018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ext uri="{BB962C8B-B14F-4D97-AF65-F5344CB8AC3E}">
        <p14:creationId xmlns:p14="http://schemas.microsoft.com/office/powerpoint/2010/main" xmlns="" val="242915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4/26/2018</a:t>
            </a:fld>
            <a:endParaRPr lang="en-US" dirty="0"/>
          </a:p>
        </p:txBody>
      </p:sp>
    </p:spTree>
    <p:extLst>
      <p:ext uri="{BB962C8B-B14F-4D97-AF65-F5344CB8AC3E}">
        <p14:creationId xmlns:p14="http://schemas.microsoft.com/office/powerpoint/2010/main" xmlns="" val="170386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071445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808750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2920285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742922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958223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pPr/>
              <a:t>4/26/2018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ext uri="{BB962C8B-B14F-4D97-AF65-F5344CB8AC3E}">
        <p14:creationId xmlns:p14="http://schemas.microsoft.com/office/powerpoint/2010/main" xmlns="" val="14045112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2048915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4/26/2018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380710451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1189" y="2369128"/>
            <a:ext cx="8596668" cy="132080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FIRESTONE TIRE AND RUBBER COMPANY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11828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Introduction and Background information.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677334" y="1627322"/>
            <a:ext cx="8596668" cy="4414041"/>
          </a:xfrm>
        </p:spPr>
        <p:txBody>
          <a:bodyPr>
            <a:normAutofit/>
          </a:bodyPr>
          <a:lstStyle/>
          <a:p>
            <a:r>
              <a:rPr lang="en-US" sz="2000" dirty="0">
                <a:latin typeface="Times New Roman" panose="02020603050405020304" pitchFamily="18" charset="0"/>
                <a:cs typeface="Times New Roman" panose="02020603050405020304" pitchFamily="18" charset="0"/>
              </a:rPr>
              <a:t>Firestone Tire and Rubber Company is a USA based company that was started in 1900 by Harvey Firestone, and it is now a famous company with multiple brands in different countries (Givens &amp; </a:t>
            </a:r>
            <a:r>
              <a:rPr lang="en-US" sz="2000" dirty="0" err="1">
                <a:latin typeface="Times New Roman" panose="02020603050405020304" pitchFamily="18" charset="0"/>
                <a:cs typeface="Times New Roman" panose="02020603050405020304" pitchFamily="18" charset="0"/>
              </a:rPr>
              <a:t>Guspodin</a:t>
            </a:r>
            <a:r>
              <a:rPr lang="en-US" sz="2000" dirty="0">
                <a:latin typeface="Times New Roman" panose="02020603050405020304" pitchFamily="18" charset="0"/>
                <a:cs typeface="Times New Roman" panose="02020603050405020304" pitchFamily="18" charset="0"/>
              </a:rPr>
              <a:t>, 2011). </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aims at offering the best services and producing products that are quality and durable a fundamental factor towards success in the global competitive market. </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Firestone </a:t>
            </a:r>
            <a:r>
              <a:rPr lang="en-US" sz="2000" dirty="0">
                <a:latin typeface="Times New Roman" panose="02020603050405020304" pitchFamily="18" charset="0"/>
                <a:cs typeface="Times New Roman" panose="02020603050405020304" pitchFamily="18" charset="0"/>
              </a:rPr>
              <a:t>Tire and Rubber Company continue to mushroom hence keeping note of its mission and goals as the backbone of their success. </a:t>
            </a:r>
          </a:p>
          <a:p>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a:t>
            </a:r>
            <a:r>
              <a:rPr lang="en-US" sz="2000" dirty="0">
                <a:latin typeface="Times New Roman" panose="02020603050405020304" pitchFamily="18" charset="0"/>
                <a:cs typeface="Times New Roman" panose="02020603050405020304" pitchFamily="18" charset="0"/>
              </a:rPr>
              <a:t>company produces different types of automobiles, natural rubber, textiles, </a:t>
            </a:r>
            <a:r>
              <a:rPr lang="en-US" sz="2000" dirty="0" err="1">
                <a:latin typeface="Times New Roman" panose="02020603050405020304" pitchFamily="18" charset="0"/>
                <a:cs typeface="Times New Roman" panose="02020603050405020304" pitchFamily="18" charset="0"/>
              </a:rPr>
              <a:t>fibres</a:t>
            </a:r>
            <a:r>
              <a:rPr lang="en-US" sz="2000" dirty="0">
                <a:latin typeface="Times New Roman" panose="02020603050405020304" pitchFamily="18" charset="0"/>
                <a:cs typeface="Times New Roman" panose="02020603050405020304" pitchFamily="18" charset="0"/>
              </a:rPr>
              <a:t> and synthetic rubber.</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71027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SWOT Analysis of Firestone Tire and Rubber Company.</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97803"/>
            <a:ext cx="8596668" cy="4367545"/>
          </a:xfrm>
        </p:spPr>
        <p:txBody>
          <a:bodyPr>
            <a:normAutofit/>
          </a:bodyPr>
          <a:lstStyle/>
          <a:p>
            <a:pPr marL="0" indent="0" algn="ctr">
              <a:buNone/>
            </a:pPr>
            <a:r>
              <a:rPr lang="en-US" sz="2000" b="1" dirty="0" smtClean="0">
                <a:latin typeface="Times New Roman" panose="02020603050405020304" pitchFamily="18" charset="0"/>
                <a:cs typeface="Times New Roman" panose="02020603050405020304" pitchFamily="18" charset="0"/>
              </a:rPr>
              <a:t>Strengths</a:t>
            </a:r>
            <a:r>
              <a:rPr lang="en-US" sz="2000" dirty="0">
                <a:latin typeface="Times New Roman" panose="02020603050405020304" pitchFamily="18" charset="0"/>
                <a:cs typeface="Times New Roman" panose="02020603050405020304" pitchFamily="18" charset="0"/>
              </a:rPr>
              <a:t>.</a:t>
            </a:r>
          </a:p>
          <a:p>
            <a:r>
              <a:rPr lang="en-US" sz="2000" dirty="0" smtClean="0">
                <a:latin typeface="Times New Roman" panose="02020603050405020304" pitchFamily="18" charset="0"/>
                <a:cs typeface="Times New Roman" panose="02020603050405020304" pitchFamily="18" charset="0"/>
              </a:rPr>
              <a:t>Firestone </a:t>
            </a:r>
            <a:r>
              <a:rPr lang="en-US" sz="2000" dirty="0">
                <a:latin typeface="Times New Roman" panose="02020603050405020304" pitchFamily="18" charset="0"/>
                <a:cs typeface="Times New Roman" panose="02020603050405020304" pitchFamily="18" charset="0"/>
              </a:rPr>
              <a:t>Tire and Rubber Company </a:t>
            </a:r>
            <a:r>
              <a:rPr lang="en-US" sz="2000" dirty="0" smtClean="0">
                <a:latin typeface="Times New Roman" panose="02020603050405020304" pitchFamily="18" charset="0"/>
                <a:cs typeface="Times New Roman" panose="02020603050405020304" pitchFamily="18" charset="0"/>
              </a:rPr>
              <a:t>was </a:t>
            </a:r>
            <a:r>
              <a:rPr lang="en-US" sz="2000" dirty="0">
                <a:latin typeface="Times New Roman" panose="02020603050405020304" pitchFamily="18" charset="0"/>
                <a:cs typeface="Times New Roman" panose="02020603050405020304" pitchFamily="18" charset="0"/>
              </a:rPr>
              <a:t>the pioneer in the mass production of tires and it has able </a:t>
            </a:r>
            <a:r>
              <a:rPr lang="en-US" sz="2000" dirty="0" smtClean="0">
                <a:latin typeface="Times New Roman" panose="02020603050405020304" pitchFamily="18" charset="0"/>
                <a:cs typeface="Times New Roman" panose="02020603050405020304" pitchFamily="18" charset="0"/>
              </a:rPr>
              <a:t>leaders.</a:t>
            </a:r>
          </a:p>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conducts a constant quality evaluation in all its </a:t>
            </a:r>
            <a:r>
              <a:rPr lang="en-US" sz="2000" dirty="0" smtClean="0">
                <a:latin typeface="Times New Roman" panose="02020603050405020304" pitchFamily="18" charset="0"/>
                <a:cs typeface="Times New Roman" panose="02020603050405020304" pitchFamily="18" charset="0"/>
              </a:rPr>
              <a:t>operations.</a:t>
            </a:r>
          </a:p>
          <a:p>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has reliable problem-solving mechanisms.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70990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66255"/>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677334" y="775855"/>
            <a:ext cx="8596668" cy="5265507"/>
          </a:xfrm>
        </p:spPr>
        <p:txBody>
          <a:bodyPr>
            <a:normAutofit/>
          </a:bodyPr>
          <a:lstStyle/>
          <a:p>
            <a:pPr marL="0" indent="0" algn="ctr">
              <a:buNone/>
            </a:pPr>
            <a:r>
              <a:rPr lang="en-US" sz="2000" b="1" dirty="0">
                <a:latin typeface="Times New Roman" panose="02020603050405020304" pitchFamily="18" charset="0"/>
                <a:cs typeface="Times New Roman" panose="02020603050405020304" pitchFamily="18" charset="0"/>
              </a:rPr>
              <a:t>Weaknesses</a:t>
            </a:r>
            <a:r>
              <a:rPr lang="en-US" sz="2000" dirty="0">
                <a:latin typeface="Times New Roman" panose="02020603050405020304" pitchFamily="18" charset="0"/>
                <a:cs typeface="Times New Roman" panose="02020603050405020304" pitchFamily="18" charset="0"/>
              </a:rPr>
              <a:t>.</a:t>
            </a:r>
          </a:p>
          <a:p>
            <a:r>
              <a:rPr lang="en-US" sz="2000" dirty="0">
                <a:latin typeface="Times New Roman" panose="02020603050405020304" pitchFamily="18" charset="0"/>
                <a:cs typeface="Times New Roman" panose="02020603050405020304" pitchFamily="18" charset="0"/>
              </a:rPr>
              <a:t>The company has encountered unpredictable loss in some of its operations.</a:t>
            </a:r>
          </a:p>
          <a:p>
            <a:r>
              <a:rPr lang="en-US" sz="2000" dirty="0">
                <a:latin typeface="Times New Roman" panose="02020603050405020304" pitchFamily="18" charset="0"/>
                <a:cs typeface="Times New Roman" panose="02020603050405020304" pitchFamily="18" charset="0"/>
              </a:rPr>
              <a:t>There have been cases blaming Firestone Tire and Rubber Company due to the quality of the tires that they manufacture.</a:t>
            </a:r>
          </a:p>
          <a:p>
            <a:r>
              <a:rPr lang="en-US" sz="2000" dirty="0">
                <a:latin typeface="Times New Roman" panose="02020603050405020304" pitchFamily="18" charset="0"/>
                <a:cs typeface="Times New Roman" panose="02020603050405020304" pitchFamily="18" charset="0"/>
              </a:rPr>
              <a:t>Uncertain positions in the large market cause the company not to achieve the designed goals.</a:t>
            </a:r>
          </a:p>
          <a:p>
            <a:r>
              <a:rPr lang="en-US" sz="2000" dirty="0">
                <a:latin typeface="Times New Roman" panose="02020603050405020304" pitchFamily="18" charset="0"/>
                <a:cs typeface="Times New Roman" panose="02020603050405020304" pitchFamily="18" charset="0"/>
              </a:rPr>
              <a:t>Firestone Tire and Rubber Company have been associated with design and production issues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49963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263236"/>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677334" y="1100380"/>
            <a:ext cx="8596668" cy="4940983"/>
          </a:xfrm>
        </p:spPr>
        <p:txBody>
          <a:bodyPr>
            <a:normAutofit/>
          </a:bodyPr>
          <a:lstStyle/>
          <a:p>
            <a:pPr marL="0" indent="0" algn="ctr">
              <a:buNone/>
            </a:pPr>
            <a:r>
              <a:rPr lang="en-US" sz="2000" b="1" dirty="0">
                <a:latin typeface="Times New Roman" panose="02020603050405020304" pitchFamily="18" charset="0"/>
                <a:cs typeface="Times New Roman" panose="02020603050405020304" pitchFamily="18" charset="0"/>
              </a:rPr>
              <a:t>Opportunities</a:t>
            </a:r>
          </a:p>
          <a:p>
            <a:r>
              <a:rPr lang="en-US" sz="2000" dirty="0">
                <a:latin typeface="Times New Roman" panose="02020603050405020304" pitchFamily="18" charset="0"/>
                <a:cs typeface="Times New Roman" panose="02020603050405020304" pitchFamily="18" charset="0"/>
              </a:rPr>
              <a:t>The increase of buyers’ tire management education is a significant opportunity that the company can exploit.</a:t>
            </a:r>
          </a:p>
          <a:p>
            <a:r>
              <a:rPr lang="en-US" sz="2000" dirty="0">
                <a:latin typeface="Times New Roman" panose="02020603050405020304" pitchFamily="18" charset="0"/>
                <a:cs typeface="Times New Roman" panose="02020603050405020304" pitchFamily="18" charset="0"/>
              </a:rPr>
              <a:t>The implementation of low cost of production costs.</a:t>
            </a:r>
          </a:p>
          <a:p>
            <a:r>
              <a:rPr lang="en-US" sz="2000" dirty="0">
                <a:latin typeface="Times New Roman" panose="02020603050405020304" pitchFamily="18" charset="0"/>
                <a:cs typeface="Times New Roman" panose="02020603050405020304" pitchFamily="18" charset="0"/>
              </a:rPr>
              <a:t>Firestone Tire and Rubber Company to cut off </a:t>
            </a:r>
            <a:r>
              <a:rPr lang="en-US" sz="2000" dirty="0" smtClean="0">
                <a:latin typeface="Times New Roman" panose="02020603050405020304" pitchFamily="18" charset="0"/>
                <a:cs typeface="Times New Roman" panose="02020603050405020304" pitchFamily="18" charset="0"/>
              </a:rPr>
              <a:t>labor </a:t>
            </a:r>
            <a:r>
              <a:rPr lang="en-US" sz="2000" dirty="0">
                <a:latin typeface="Times New Roman" panose="02020603050405020304" pitchFamily="18" charset="0"/>
                <a:cs typeface="Times New Roman" panose="02020603050405020304" pitchFamily="18" charset="0"/>
              </a:rPr>
              <a:t>costs that do not benefit its profit and revenue wise.</a:t>
            </a:r>
          </a:p>
          <a:p>
            <a:r>
              <a:rPr lang="en-US" sz="2000" dirty="0">
                <a:latin typeface="Times New Roman" panose="02020603050405020304" pitchFamily="18" charset="0"/>
                <a:cs typeface="Times New Roman" panose="02020603050405020304" pitchFamily="18" charset="0"/>
              </a:rPr>
              <a:t>Reviewing and monitoring technology is another opportunity that can improve the company.</a:t>
            </a:r>
          </a:p>
        </p:txBody>
      </p:sp>
    </p:spTree>
    <p:extLst>
      <p:ext uri="{BB962C8B-B14F-4D97-AF65-F5344CB8AC3E}">
        <p14:creationId xmlns:p14="http://schemas.microsoft.com/office/powerpoint/2010/main" xmlns="" val="2703738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52400"/>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677334" y="1177637"/>
            <a:ext cx="8596668" cy="4863726"/>
          </a:xfrm>
        </p:spPr>
        <p:txBody>
          <a:bodyPr/>
          <a:lstStyle/>
          <a:p>
            <a:pPr marL="0" indent="0" algn="ctr">
              <a:buNone/>
            </a:pPr>
            <a:r>
              <a:rPr lang="en-US" b="1" dirty="0">
                <a:latin typeface="Times New Roman" panose="02020603050405020304" pitchFamily="18" charset="0"/>
                <a:cs typeface="Times New Roman" panose="02020603050405020304" pitchFamily="18" charset="0"/>
              </a:rPr>
              <a:t>Threats.</a:t>
            </a:r>
          </a:p>
          <a:p>
            <a:r>
              <a:rPr lang="en-US" dirty="0">
                <a:latin typeface="Times New Roman" panose="02020603050405020304" pitchFamily="18" charset="0"/>
                <a:cs typeface="Times New Roman" panose="02020603050405020304" pitchFamily="18" charset="0"/>
              </a:rPr>
              <a:t>Firestone tire and rubber company face stiff competition as a result of other related companies.</a:t>
            </a:r>
          </a:p>
          <a:p>
            <a:r>
              <a:rPr lang="en-US" dirty="0">
                <a:latin typeface="Times New Roman" panose="02020603050405020304" pitchFamily="18" charset="0"/>
                <a:cs typeface="Times New Roman" panose="02020603050405020304" pitchFamily="18" charset="0"/>
              </a:rPr>
              <a:t>Firestone Tire and Rubber Company success are threatened by government policies.</a:t>
            </a:r>
          </a:p>
          <a:p>
            <a:r>
              <a:rPr lang="en-US" dirty="0">
                <a:latin typeface="Times New Roman" panose="02020603050405020304" pitchFamily="18" charset="0"/>
                <a:cs typeface="Times New Roman" panose="02020603050405020304" pitchFamily="18" charset="0"/>
              </a:rPr>
              <a:t>The company operations are also challenged by the media through the unanticipated dissemination of the company information o its potential customers. </a:t>
            </a:r>
          </a:p>
        </p:txBody>
      </p:sp>
    </p:spTree>
    <p:extLst>
      <p:ext uri="{BB962C8B-B14F-4D97-AF65-F5344CB8AC3E}">
        <p14:creationId xmlns:p14="http://schemas.microsoft.com/office/powerpoint/2010/main" xmlns="" val="3771686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Utilization of the Quality Tools in Firestone Tire and Rubber Company.</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30401"/>
            <a:ext cx="8596668" cy="4110962"/>
          </a:xfrm>
        </p:spPr>
        <p:txBody>
          <a:bodyPr>
            <a:normAutofit/>
          </a:bodyPr>
          <a:lstStyle/>
          <a:p>
            <a:r>
              <a:rPr lang="en-US" sz="2000" dirty="0" smtClean="0">
                <a:latin typeface="Times New Roman" panose="02020603050405020304" pitchFamily="18" charset="0"/>
                <a:cs typeface="Times New Roman" panose="02020603050405020304" pitchFamily="18" charset="0"/>
              </a:rPr>
              <a:t>Meeting </a:t>
            </a:r>
            <a:r>
              <a:rPr lang="en-US" sz="2000" dirty="0">
                <a:latin typeface="Times New Roman" panose="02020603050405020304" pitchFamily="18" charset="0"/>
                <a:cs typeface="Times New Roman" panose="02020603050405020304" pitchFamily="18" charset="0"/>
              </a:rPr>
              <a:t>customer needs.</a:t>
            </a:r>
          </a:p>
          <a:p>
            <a:r>
              <a:rPr lang="en-US" sz="2000" dirty="0">
                <a:latin typeface="Times New Roman" panose="02020603050405020304" pitchFamily="18" charset="0"/>
                <a:cs typeface="Times New Roman" panose="02020603050405020304" pitchFamily="18" charset="0"/>
              </a:rPr>
              <a:t>Improving quality through employee empowerment with the aid of quality tools.</a:t>
            </a:r>
          </a:p>
          <a:p>
            <a:r>
              <a:rPr lang="en-US" sz="2000" dirty="0">
                <a:latin typeface="Times New Roman" panose="02020603050405020304" pitchFamily="18" charset="0"/>
                <a:cs typeface="Times New Roman" panose="02020603050405020304" pitchFamily="18" charset="0"/>
              </a:rPr>
              <a:t>Quality tools are used in determining weaknesses and suggesting solutions for better opportunities.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38731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Lean Methodologies in Firestone Tire and Rubber Company.</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Firestone </a:t>
            </a:r>
            <a:r>
              <a:rPr lang="en-US" sz="2000" dirty="0">
                <a:latin typeface="Times New Roman" panose="02020603050405020304" pitchFamily="18" charset="0"/>
                <a:cs typeface="Times New Roman" panose="02020603050405020304" pitchFamily="18" charset="0"/>
              </a:rPr>
              <a:t>Tire and Rubber Company seek to embrace lean methodologies in their daily operations by accommodating lean methodologies, it aims at reducing the wastes such as time and production.</a:t>
            </a:r>
          </a:p>
          <a:p>
            <a:r>
              <a:rPr lang="en-US" sz="2000" dirty="0">
                <a:latin typeface="Times New Roman" panose="02020603050405020304" pitchFamily="18" charset="0"/>
                <a:cs typeface="Times New Roman" panose="02020603050405020304" pitchFamily="18" charset="0"/>
              </a:rPr>
              <a:t>Lean thinking motivates all the members thus enabling them to have an equal say or voice in seeking to talk on behalf of the customer</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00910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Six Sigma and Innovation in Firestone Tire and Rubber </a:t>
            </a:r>
            <a:r>
              <a:rPr lang="en-US" sz="2800" dirty="0" smtClean="0">
                <a:latin typeface="Times New Roman" panose="02020603050405020304" pitchFamily="18" charset="0"/>
                <a:cs typeface="Times New Roman" panose="02020603050405020304" pitchFamily="18" charset="0"/>
              </a:rPr>
              <a:t>Company.</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73817"/>
            <a:ext cx="8596668" cy="4367545"/>
          </a:xfrm>
        </p:spPr>
        <p:txBody>
          <a:bodyPr>
            <a:noAutofit/>
          </a:bodyPr>
          <a:lstStyle/>
          <a:p>
            <a:r>
              <a:rPr lang="en-US" sz="2000" dirty="0" smtClean="0">
                <a:latin typeface="Times New Roman" panose="02020603050405020304" pitchFamily="18" charset="0"/>
                <a:cs typeface="Times New Roman" panose="02020603050405020304" pitchFamily="18" charset="0"/>
              </a:rPr>
              <a:t>Six </a:t>
            </a:r>
            <a:r>
              <a:rPr lang="en-US" sz="2000" dirty="0">
                <a:latin typeface="Times New Roman" panose="02020603050405020304" pitchFamily="18" charset="0"/>
                <a:cs typeface="Times New Roman" panose="02020603050405020304" pitchFamily="18" charset="0"/>
              </a:rPr>
              <a:t>sigma are mostly associated and with DMAIC is used and implemented by Firestone Tire and Rubber Company (</a:t>
            </a:r>
            <a:r>
              <a:rPr lang="en-US" sz="2000" dirty="0" err="1">
                <a:latin typeface="Times New Roman" panose="02020603050405020304" pitchFamily="18" charset="0"/>
                <a:cs typeface="Times New Roman" panose="02020603050405020304" pitchFamily="18" charset="0"/>
              </a:rPr>
              <a:t>Leimbach</a:t>
            </a:r>
            <a:r>
              <a:rPr lang="en-US" sz="2000" dirty="0">
                <a:latin typeface="Times New Roman" panose="02020603050405020304" pitchFamily="18" charset="0"/>
                <a:cs typeface="Times New Roman" panose="02020603050405020304" pitchFamily="18" charset="0"/>
              </a:rPr>
              <a:t> et al., 2010). </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uses six sigma to define the problem at hand with clear information and requirements it needs to be completed. All the goals and benefits that the company seeks to achieve are well stipulated. </a:t>
            </a:r>
          </a:p>
          <a:p>
            <a:r>
              <a:rPr lang="en-US" sz="2000" dirty="0">
                <a:latin typeface="Times New Roman" panose="02020603050405020304" pitchFamily="18" charset="0"/>
                <a:cs typeface="Times New Roman" panose="02020603050405020304" pitchFamily="18" charset="0"/>
              </a:rPr>
              <a:t>Firestone Tire and Rubber Company tests the available resources and come up with detailed maps to explain more about the particular company.</a:t>
            </a:r>
          </a:p>
          <a:p>
            <a:r>
              <a:rPr lang="en-US" sz="2000" dirty="0">
                <a:latin typeface="Times New Roman" panose="02020603050405020304" pitchFamily="18" charset="0"/>
                <a:cs typeface="Times New Roman" panose="02020603050405020304" pitchFamily="18" charset="0"/>
              </a:rPr>
              <a:t>Data and information are analyzed to examine the causes of the issue.</a:t>
            </a:r>
          </a:p>
          <a:p>
            <a:r>
              <a:rPr lang="en-US" sz="2000" dirty="0">
                <a:latin typeface="Times New Roman" panose="02020603050405020304" pitchFamily="18" charset="0"/>
                <a:cs typeface="Times New Roman" panose="02020603050405020304" pitchFamily="18" charset="0"/>
              </a:rPr>
              <a:t>The improving aspect aids firestone tire and Rubber Company to come up with corrective solutions to improve the general performance (Agarwal &amp; Huang, 2018).</a:t>
            </a:r>
          </a:p>
          <a:p>
            <a:r>
              <a:rPr lang="en-US" sz="2000" dirty="0">
                <a:latin typeface="Times New Roman" panose="02020603050405020304" pitchFamily="18" charset="0"/>
                <a:cs typeface="Times New Roman" panose="02020603050405020304" pitchFamily="18" charset="0"/>
              </a:rPr>
              <a:t>Control is crucial since it influences the entire operations of Firestone Tire and Rubber Company.</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564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Recommendations.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34333"/>
            <a:ext cx="8596668" cy="4507030"/>
          </a:xfrm>
        </p:spPr>
        <p:txBody>
          <a:bodyPr>
            <a:normAutofit/>
          </a:bodyPr>
          <a:lstStyle/>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should be considerate on the issue on pricing since many of the products manufactured by Firestone Tire and Rubber Company are expensive for average buyers.</a:t>
            </a:r>
          </a:p>
          <a:p>
            <a:r>
              <a:rPr lang="en-US" sz="2000" dirty="0">
                <a:latin typeface="Times New Roman" panose="02020603050405020304" pitchFamily="18" charset="0"/>
                <a:cs typeface="Times New Roman" panose="02020603050405020304" pitchFamily="18" charset="0"/>
              </a:rPr>
              <a:t>The Company should also consider improving the promotion tactics.</a:t>
            </a:r>
          </a:p>
          <a:p>
            <a:r>
              <a:rPr lang="en-US" sz="2000" dirty="0">
                <a:latin typeface="Times New Roman" panose="02020603050405020304" pitchFamily="18" charset="0"/>
                <a:cs typeface="Times New Roman" panose="02020603050405020304" pitchFamily="18" charset="0"/>
              </a:rPr>
              <a:t>Firestone Tire and Rubber Company should widen its target market.</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19410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Conclusion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04815"/>
            <a:ext cx="8596668" cy="4336548"/>
          </a:xfrm>
        </p:spPr>
        <p:txBody>
          <a:bodyPr>
            <a:normAutofit/>
          </a:bodyPr>
          <a:lstStyle/>
          <a:p>
            <a:r>
              <a:rPr lang="en-US" sz="2000" dirty="0" smtClean="0">
                <a:latin typeface="Times New Roman" panose="02020603050405020304" pitchFamily="18" charset="0"/>
                <a:cs typeface="Times New Roman" panose="02020603050405020304" pitchFamily="18" charset="0"/>
              </a:rPr>
              <a:t>SWOT </a:t>
            </a:r>
            <a:r>
              <a:rPr lang="en-US" sz="2000" dirty="0">
                <a:latin typeface="Times New Roman" panose="02020603050405020304" pitchFamily="18" charset="0"/>
                <a:cs typeface="Times New Roman" panose="02020603050405020304" pitchFamily="18" charset="0"/>
              </a:rPr>
              <a:t>analysis, the way quality tools are utilized, lean methodologies, six sigma and innovation, recommendations of Firestone Tire and Rubber Company shows that Firestone Tire and Rubber Company has all it takes to continue being the leading producer of tires in the world.</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88617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677334" y="1524001"/>
            <a:ext cx="8596668" cy="4517362"/>
          </a:xfrm>
        </p:spPr>
        <p:txBody>
          <a:bodyPr>
            <a:normAutofit/>
          </a:bodyPr>
          <a:lstStyle/>
          <a:p>
            <a:pPr marL="0" indent="-640080" algn="ctr">
              <a:lnSpc>
                <a:spcPct val="150000"/>
              </a:lnSpc>
              <a:buNone/>
            </a:pPr>
            <a:endParaRPr lang="en-US" sz="2000" dirty="0">
              <a:latin typeface="Times New Roman" panose="02020603050405020304" pitchFamily="18" charset="0"/>
              <a:cs typeface="Times New Roman" panose="02020603050405020304" pitchFamily="18" charset="0"/>
            </a:endParaRPr>
          </a:p>
          <a:p>
            <a:pPr marL="0" indent="-640080">
              <a:lnSpc>
                <a:spcPct val="150000"/>
              </a:lnSpc>
              <a:buNone/>
            </a:pPr>
            <a:r>
              <a:rPr lang="en-US" sz="2000" dirty="0">
                <a:latin typeface="Times New Roman" panose="02020603050405020304" pitchFamily="18" charset="0"/>
                <a:cs typeface="Times New Roman" panose="02020603050405020304" pitchFamily="18" charset="0"/>
              </a:rPr>
              <a:t>Agarwal, S., &amp; Huang, Y. (2018). </a:t>
            </a:r>
            <a:r>
              <a:rPr lang="en-US" sz="2000" i="1" dirty="0">
                <a:latin typeface="Times New Roman" panose="02020603050405020304" pitchFamily="18" charset="0"/>
                <a:cs typeface="Times New Roman" panose="02020603050405020304" pitchFamily="18" charset="0"/>
              </a:rPr>
              <a:t>U.S. Patent No. 9,890,268</a:t>
            </a:r>
            <a:r>
              <a:rPr lang="en-US" sz="2000" dirty="0">
                <a:latin typeface="Times New Roman" panose="02020603050405020304" pitchFamily="18" charset="0"/>
                <a:cs typeface="Times New Roman" panose="02020603050405020304" pitchFamily="18" charset="0"/>
              </a:rPr>
              <a:t>. Washington, DC: U.S. Patent and Trademark Office.</a:t>
            </a:r>
          </a:p>
          <a:p>
            <a:pPr marL="0" indent="-640080">
              <a:lnSpc>
                <a:spcPct val="150000"/>
              </a:lnSpc>
              <a:buNone/>
            </a:pPr>
            <a:r>
              <a:rPr lang="en-US" sz="2000" dirty="0">
                <a:latin typeface="Times New Roman" panose="02020603050405020304" pitchFamily="18" charset="0"/>
                <a:cs typeface="Times New Roman" panose="02020603050405020304" pitchFamily="18" charset="0"/>
              </a:rPr>
              <a:t>Givens, S. O., &amp; </a:t>
            </a:r>
            <a:r>
              <a:rPr lang="en-US" sz="2000" dirty="0" err="1">
                <a:latin typeface="Times New Roman" panose="02020603050405020304" pitchFamily="18" charset="0"/>
                <a:cs typeface="Times New Roman" panose="02020603050405020304" pitchFamily="18" charset="0"/>
              </a:rPr>
              <a:t>Guspodin</a:t>
            </a:r>
            <a:r>
              <a:rPr lang="en-US" sz="2000" dirty="0">
                <a:latin typeface="Times New Roman" panose="02020603050405020304" pitchFamily="18" charset="0"/>
                <a:cs typeface="Times New Roman" panose="02020603050405020304" pitchFamily="18" charset="0"/>
              </a:rPr>
              <a:t>, J. G. (2011). </a:t>
            </a:r>
            <a:r>
              <a:rPr lang="en-US" sz="2000" i="1" dirty="0">
                <a:latin typeface="Times New Roman" panose="02020603050405020304" pitchFamily="18" charset="0"/>
                <a:cs typeface="Times New Roman" panose="02020603050405020304" pitchFamily="18" charset="0"/>
              </a:rPr>
              <a:t>U.S. Patent Application No. 29/355,878</a:t>
            </a:r>
            <a:r>
              <a:rPr lang="en-US" sz="2000" dirty="0">
                <a:latin typeface="Times New Roman" panose="02020603050405020304" pitchFamily="18" charset="0"/>
                <a:cs typeface="Times New Roman" panose="02020603050405020304" pitchFamily="18" charset="0"/>
              </a:rPr>
              <a:t>.</a:t>
            </a:r>
          </a:p>
          <a:p>
            <a:pPr marL="0" indent="-640080">
              <a:lnSpc>
                <a:spcPct val="150000"/>
              </a:lnSpc>
              <a:buNone/>
            </a:pPr>
            <a:r>
              <a:rPr lang="en-US" sz="2000" dirty="0" err="1">
                <a:latin typeface="Times New Roman" panose="02020603050405020304" pitchFamily="18" charset="0"/>
                <a:cs typeface="Times New Roman" panose="02020603050405020304" pitchFamily="18" charset="0"/>
              </a:rPr>
              <a:t>Leimbach</a:t>
            </a:r>
            <a:r>
              <a:rPr lang="en-US" sz="2000" dirty="0">
                <a:latin typeface="Times New Roman" panose="02020603050405020304" pitchFamily="18" charset="0"/>
                <a:cs typeface="Times New Roman" panose="02020603050405020304" pitchFamily="18" charset="0"/>
              </a:rPr>
              <a:t>, W. B., Marshal, J. W., &amp; Wallace, R. (2010). </a:t>
            </a:r>
            <a:r>
              <a:rPr lang="en-US" sz="2000" i="1" dirty="0">
                <a:latin typeface="Times New Roman" panose="02020603050405020304" pitchFamily="18" charset="0"/>
                <a:cs typeface="Times New Roman" panose="02020603050405020304" pitchFamily="18" charset="0"/>
              </a:rPr>
              <a:t>U.S. Patent No. 7,819,260</a:t>
            </a:r>
            <a:r>
              <a:rPr lang="en-US" sz="2000" dirty="0">
                <a:latin typeface="Times New Roman" panose="02020603050405020304" pitchFamily="18" charset="0"/>
                <a:cs typeface="Times New Roman" panose="02020603050405020304" pitchFamily="18" charset="0"/>
              </a:rPr>
              <a:t>. Washington, DC: U.S. Patent and Trademark Office.</a:t>
            </a:r>
          </a:p>
          <a:p>
            <a:pPr marL="0" indent="-640080">
              <a:lnSpc>
                <a:spcPct val="150000"/>
              </a:lnSpc>
              <a:buNone/>
            </a:pPr>
            <a:r>
              <a:rPr lang="en-US" sz="2000" dirty="0">
                <a:latin typeface="Times New Roman" panose="02020603050405020304" pitchFamily="18" charset="0"/>
                <a:cs typeface="Times New Roman" panose="02020603050405020304" pitchFamily="18" charset="0"/>
              </a:rPr>
              <a:t> </a:t>
            </a:r>
          </a:p>
          <a:p>
            <a:pPr marL="0" indent="-640080" algn="ctr">
              <a:lnSpc>
                <a:spcPct val="150000"/>
              </a:lnSpc>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00633114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95</TotalTime>
  <Words>720</Words>
  <Application>Microsoft Office PowerPoint</Application>
  <PresentationFormat>Custom</PresentationFormat>
  <Paragraphs>54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FIRESTONE TIRE AND RUBBER COMPANY </vt:lpstr>
      <vt:lpstr>Introduction and Background information. </vt:lpstr>
      <vt:lpstr>SWOT Analysis of Firestone Tire and Rubber Company. </vt:lpstr>
      <vt:lpstr>   </vt:lpstr>
      <vt:lpstr>   </vt:lpstr>
      <vt:lpstr>  </vt:lpstr>
      <vt:lpstr>Utilization of the Quality Tools in Firestone Tire and Rubber Company. </vt:lpstr>
      <vt:lpstr>Lean Methodologies in Firestone Tire and Rubber Company. </vt:lpstr>
      <vt:lpstr>Six Sigma and Innovation in Firestone Tire and Rubber Company. </vt:lpstr>
      <vt:lpstr>Recommendations.</vt:lpstr>
      <vt:lpstr>Conclusion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cp:lastModifiedBy>
  <cp:revision>6</cp:revision>
  <dcterms:created xsi:type="dcterms:W3CDTF">2018-04-26T13:26:59Z</dcterms:created>
  <dcterms:modified xsi:type="dcterms:W3CDTF">2018-04-26T18:02:02Z</dcterms:modified>
</cp:coreProperties>
</file>